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7" r:id="rId1"/>
  </p:sldMasterIdLst>
  <p:notesMasterIdLst>
    <p:notesMasterId r:id="rId21"/>
  </p:notesMasterIdLst>
  <p:sldIdLst>
    <p:sldId id="256" r:id="rId2"/>
    <p:sldId id="260" r:id="rId3"/>
    <p:sldId id="279" r:id="rId4"/>
    <p:sldId id="259" r:id="rId5"/>
    <p:sldId id="261" r:id="rId6"/>
    <p:sldId id="263" r:id="rId7"/>
    <p:sldId id="276" r:id="rId8"/>
    <p:sldId id="264" r:id="rId9"/>
    <p:sldId id="265" r:id="rId10"/>
    <p:sldId id="266" r:id="rId11"/>
    <p:sldId id="270" r:id="rId12"/>
    <p:sldId id="271" r:id="rId13"/>
    <p:sldId id="267" r:id="rId14"/>
    <p:sldId id="268" r:id="rId15"/>
    <p:sldId id="273" r:id="rId16"/>
    <p:sldId id="274" r:id="rId17"/>
    <p:sldId id="275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B1F4A-D38C-4D64-8F89-404CD6114F2E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4428B-1A56-4D0C-93E8-98C550D16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34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4428B-1A56-4D0C-93E8-98C550D168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02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4428B-1A56-4D0C-93E8-98C550D168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74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4428B-1A56-4D0C-93E8-98C550D168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32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F84EE63-88AF-4EFE-87CD-4B02E41C7711}" type="datetime1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Gina M. Eberhart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4C552C1-A405-4842-9DC9-9A9E0CD7FA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4796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EA473-D2D1-417C-837D-C622F001068E}" type="datetime1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Gina M. Eberhart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52C1-A405-4842-9DC9-9A9E0CD7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3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F88A7-A8FD-487A-B1C7-30213B66923B}" type="datetime1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Gina M. Eberhart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52C1-A405-4842-9DC9-9A9E0CD7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75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EF974-8461-4ABD-A56C-3C9D4B800E74}" type="datetime1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Gina M. Eberhart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52C1-A405-4842-9DC9-9A9E0CD7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66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93E36-AA61-4267-AF88-171534A04C71}" type="datetime1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Gina M. Eberhart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52C1-A405-4842-9DC9-9A9E0CD7FA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1855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498E7-AAFE-41EB-AD3E-67E402E6CC6D}" type="datetime1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Gina M. Eberhart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52C1-A405-4842-9DC9-9A9E0CD7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7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2F306-78D4-406A-8337-A1E5B89DF390}" type="datetime1">
              <a:rPr lang="en-US" smtClean="0"/>
              <a:t>12/14/2017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Gina M. Eberhart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52C1-A405-4842-9DC9-9A9E0CD7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56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FA5B-4351-42C4-A616-BDE8CAF93F2E}" type="datetime1">
              <a:rPr lang="en-US" smtClean="0"/>
              <a:t>12/14/2017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Gina M. Eberhart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52C1-A405-4842-9DC9-9A9E0CD7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E683-95C8-4B35-A8AA-E93A29B9DF57}" type="datetime1">
              <a:rPr lang="en-US" smtClean="0"/>
              <a:t>12/14/2017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Gina M. Eberhart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52C1-A405-4842-9DC9-9A9E0CD7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79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26B4-CF9D-4E6E-9FD1-FA5A069556D6}" type="datetime1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Gina M. Eberhart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52C1-A405-4842-9DC9-9A9E0CD7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4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7EDA-F5E2-4889-A429-BE2D6B722B30}" type="datetime1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Gina M. Eberhart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52C1-A405-4842-9DC9-9A9E0CD7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0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6E0F4E2-351C-4189-B313-5372CBCC4E44}" type="datetime1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Gina M. Eberhart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4C552C1-A405-4842-9DC9-9A9E0CD7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51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epic quadcop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570" y="1607634"/>
            <a:ext cx="11418430" cy="2934478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 Impact of Ground Effect on Multi-Rotor VTOL </a:t>
            </a:r>
            <a:r>
              <a:rPr lang="en-US" alt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sUAS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12"/>
          <p:cNvSpPr txBox="1">
            <a:spLocks/>
          </p:cNvSpPr>
          <p:nvPr/>
        </p:nvSpPr>
        <p:spPr>
          <a:xfrm>
            <a:off x="773570" y="3521825"/>
            <a:ext cx="8035829" cy="122453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Gina M. Eberhart</a:t>
            </a: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773570" y="5175404"/>
            <a:ext cx="9969075" cy="84506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Advisor: Dr. Jay Wilhelm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Committee Members: Dr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Sergio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Ulloa, Dr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Robert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Williams, Dr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Jim Zhu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19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216062"/>
            <a:ext cx="9692640" cy="1325562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Methodology: Phase III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390650"/>
            <a:ext cx="5929760" cy="5159440"/>
          </a:xfrm>
        </p:spPr>
        <p:txBody>
          <a:bodyPr>
            <a:noAutofit/>
          </a:bodyPr>
          <a:lstStyle/>
          <a:p>
            <a:r>
              <a:rPr lang="en-US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Objective: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Experimentally 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validate flight time prediction model for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sUAS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hovering IGE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Hardware Parameters:</a:t>
            </a:r>
            <a:endParaRPr lang="en-US" altLang="en-US" sz="2000" dirty="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/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3D Robotics IRIS assumed for flight parameters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3-Cell 8C 5100 </a:t>
            </a:r>
            <a:r>
              <a:rPr lang="en-US" alt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mAh</a:t>
            </a: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Lithium-Polymer Battery</a:t>
            </a:r>
          </a:p>
          <a:p>
            <a:pPr lvl="1"/>
            <a:r>
              <a:rPr lang="en-US" alt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Vicon</a:t>
            </a: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motion capture hardware and software</a:t>
            </a:r>
          </a:p>
          <a:p>
            <a:pPr lvl="1"/>
            <a:r>
              <a:rPr lang="en-US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Power Sensor</a:t>
            </a:r>
            <a:endParaRPr lang="en-US" altLang="en-US" sz="1800" dirty="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/>
            <a:r>
              <a:rPr lang="en-US" alt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Pixhawk</a:t>
            </a: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Flight Controller</a:t>
            </a:r>
          </a:p>
          <a:p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Flight 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Testing 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Parameters:</a:t>
            </a:r>
            <a:endParaRPr lang="en-US" altLang="en-US" sz="2000" dirty="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/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Conducted indoors 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Vehicle </a:t>
            </a:r>
            <a:r>
              <a:rPr lang="en-US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will operate </a:t>
            </a: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until hover can no longer be maintained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Flight time and power draw </a:t>
            </a:r>
            <a:r>
              <a:rPr lang="en-US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monitored</a:t>
            </a:r>
          </a:p>
          <a:p>
            <a:pPr lvl="1"/>
            <a:r>
              <a:rPr lang="en-US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Comparison </a:t>
            </a: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with Phase II flight time prediction model</a:t>
            </a:r>
          </a:p>
          <a:p>
            <a:pPr marL="0" indent="0">
              <a:buNone/>
            </a:pPr>
            <a:endParaRPr lang="en-US" altLang="en-US" sz="1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Gina M. Eberhart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4C552C1-A405-4842-9DC9-9A9E0CD7FA18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Image result for iris quadcopter power sens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506" y="1821578"/>
            <a:ext cx="4135983" cy="313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24196" y="4960232"/>
            <a:ext cx="4540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Pixhawk</a:t>
            </a:r>
            <a:r>
              <a:rPr lang="en-US" sz="1400" dirty="0" smtClean="0"/>
              <a:t> flight controller on IRIS quad-copter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507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216062"/>
            <a:ext cx="9692640" cy="1325562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Success Criteria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390650"/>
            <a:ext cx="9692641" cy="515944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I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 relationship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thrust ratio versus height ratio for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sUAS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propeller at power settings from 40-70% of max power and height ratios between 0.1 and 6.5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times prediction model compares to expected flight times based on specifications of 3DR IRIS within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 OGE and can be used to predict impact of flight close to ground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Able to measure flight times and discern impact of flight close to ground</a:t>
            </a:r>
            <a:endParaRPr lang="en-US" altLang="en-US" sz="16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Gina M. Eberhart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4C552C1-A405-4842-9DC9-9A9E0CD7FA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7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216062"/>
            <a:ext cx="9692640" cy="1325562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Expected Deliverables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390650"/>
            <a:ext cx="5237783" cy="515944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I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Conference Paper</a:t>
            </a:r>
          </a:p>
          <a:p>
            <a:pPr lvl="2"/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Eberhart, G. M., &amp; Wilhelm, J. (2017). Impact of Varied Power Setting on Thrust of Multi-Rotor VTOL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sUAS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Ground Effect. In 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AIAA Information Systems-AIAA Infotech@ Aerospace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(p. 0226).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thesis document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Journal submission detailing results of Phases I-III</a:t>
            </a:r>
          </a:p>
          <a:p>
            <a:pPr lvl="2"/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AIAA Journal of Guidance, Control, and Dynamics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Unmanned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 (World Scientific)</a:t>
            </a:r>
          </a:p>
          <a:p>
            <a:pPr marL="0" indent="0">
              <a:buNone/>
            </a:pPr>
            <a:endParaRPr lang="en-US" altLang="en-US" sz="1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Gina M. Eberhart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4C552C1-A405-4842-9DC9-9A9E0CD7FA18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Image result for quadcopter with delive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654" y="1659190"/>
            <a:ext cx="4657982" cy="310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60027" y="4917120"/>
            <a:ext cx="45372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Package Delivery by sUAS </a:t>
            </a:r>
          </a:p>
          <a:p>
            <a:pPr algn="ctr"/>
            <a:r>
              <a:rPr lang="de-DE" sz="1100" dirty="0" smtClean="0"/>
              <a:t>(Ulrich </a:t>
            </a:r>
            <a:r>
              <a:rPr lang="de-DE" sz="1100" dirty="0"/>
              <a:t>Baumgarten via Getty </a:t>
            </a:r>
            <a:r>
              <a:rPr lang="de-DE" sz="1100" dirty="0" smtClean="0"/>
              <a:t>Image)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7929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216062"/>
            <a:ext cx="9692640" cy="1325562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Project Timeline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845" y="3586653"/>
            <a:ext cx="9570969" cy="4348066"/>
          </a:xfrm>
        </p:spPr>
        <p:txBody>
          <a:bodyPr>
            <a:no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Thrust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turbulence intensity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select power settings and distances IGE and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OGE complete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prediction algorithm for multi-rotor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sUAS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hovering IGE and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OGE complete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testing experimental setup complete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 for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quad-rotor hovering IGE and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OGE complete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Thesis document complete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Journal article complete and submitted</a:t>
            </a:r>
          </a:p>
          <a:p>
            <a:pPr marL="0" indent="0">
              <a:buNone/>
            </a:pPr>
            <a:endParaRPr lang="en-US" altLang="en-US" sz="12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endParaRPr lang="en-US" sz="11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Gina M. Eberhart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4C552C1-A405-4842-9DC9-9A9E0CD7FA18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3" y="1109500"/>
            <a:ext cx="10924264" cy="235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8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118" y="3354355"/>
            <a:ext cx="9982200" cy="914400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Thank You,</a:t>
            </a:r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7200" dirty="0" smtClean="0">
                <a:solidFill>
                  <a:schemeClr val="tx1"/>
                </a:solidFill>
              </a:rPr>
              <a:t>Questions?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Gina M. Eberhart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4C552C1-A405-4842-9DC9-9A9E0CD7FA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6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216062"/>
            <a:ext cx="9692640" cy="1325562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Addendum: TR vs. HR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390650"/>
            <a:ext cx="9570969" cy="515944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en-US" sz="1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Gina M. Eberhart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4C552C1-A405-4842-9DC9-9A9E0CD7FA18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769" y="1109500"/>
            <a:ext cx="6889591" cy="5167194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869350"/>
              </p:ext>
            </p:extLst>
          </p:nvPr>
        </p:nvGraphicFramePr>
        <p:xfrm>
          <a:off x="271690" y="2374899"/>
          <a:ext cx="272343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Fit Constant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0.0974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-1.935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1.007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-0.00049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480784" y="6251442"/>
            <a:ext cx="578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Experimental Thrust Ratio versus Height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38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216062"/>
            <a:ext cx="9692640" cy="1325562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Addendum: Comparison with Literature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390650"/>
            <a:ext cx="9570969" cy="515944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en-US" sz="1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Gina M. Eberhart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4C552C1-A405-4842-9DC9-9A9E0CD7FA18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604" y="1117327"/>
            <a:ext cx="6279501" cy="52040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37364" y="6365424"/>
            <a:ext cx="477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Thrust Ratio comparison with literature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18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216062"/>
            <a:ext cx="9692640" cy="1325562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Addendum: Power, Thrust, HR Contour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390650"/>
            <a:ext cx="9570969" cy="515944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en-US" sz="1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Gina M. Eberhart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4C552C1-A405-4842-9DC9-9A9E0CD7FA18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14" y="1109500"/>
            <a:ext cx="5834755" cy="49403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67943" y="6019800"/>
            <a:ext cx="367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Absolut thrust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4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216062"/>
            <a:ext cx="9692640" cy="1325562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Addendum: Additional Images Thrust Rig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390650"/>
            <a:ext cx="9570969" cy="515944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en-US" sz="1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Gina M. Eberhart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4C552C1-A405-4842-9DC9-9A9E0CD7FA18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008" y="1920025"/>
            <a:ext cx="5198900" cy="3899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41" y="1471127"/>
            <a:ext cx="6064899" cy="45486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3352" y="6099730"/>
            <a:ext cx="367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 x 7 inch </a:t>
            </a:r>
            <a:r>
              <a:rPr lang="en-US" dirty="0" err="1" smtClean="0"/>
              <a:t>sUAS</a:t>
            </a:r>
            <a:r>
              <a:rPr lang="en-US" dirty="0" smtClean="0"/>
              <a:t> class propeller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9998" y="6445059"/>
            <a:ext cx="19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Thrust test rig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216062"/>
            <a:ext cx="9692640" cy="1325562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Addendum: Wake Rake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390650"/>
            <a:ext cx="9570969" cy="515944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en-US" sz="1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Gina M. Eberhart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4C552C1-A405-4842-9DC9-9A9E0CD7FA18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347" y="1051188"/>
            <a:ext cx="6828016" cy="51210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42130" y="6180758"/>
            <a:ext cx="367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Pitot tube wake rake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0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Introduction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1" y="1306286"/>
            <a:ext cx="5321953" cy="4873851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en-US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Multi-rotor Vertical Take-Off and Landing (VTOL) Small Unmanned Aircraft Systems (</a:t>
            </a:r>
            <a:r>
              <a:rPr lang="en-US" altLang="en-US" sz="26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sUAS</a:t>
            </a:r>
            <a:r>
              <a:rPr lang="en-US" altLang="en-US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 Effect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Aerodynamic perturbations close to ground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Influences both fixed-wing aircraft and rotorcraft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Multi-rotor VTOL </a:t>
            </a:r>
            <a:r>
              <a:rPr lang="en-US" altLang="en-US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sUAS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operating Inside Ground Effect (IGE)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unstable and unpredictable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ancillary benefits operating IGE: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Thrust increased IGE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 power reduced IGE</a:t>
            </a:r>
          </a:p>
          <a:p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72" y="3382337"/>
            <a:ext cx="4367953" cy="288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Gina M. Eberhart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4C552C1-A405-4842-9DC9-9A9E0CD7FA18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052910" y="6273482"/>
            <a:ext cx="36740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Wake compression IGE vs. OGE </a:t>
            </a:r>
          </a:p>
          <a:p>
            <a:pPr algn="ctr"/>
            <a:r>
              <a:rPr lang="en-US" sz="1200" dirty="0" smtClean="0"/>
              <a:t>(Leishman 2000)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900509" y="2782172"/>
            <a:ext cx="3978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Multi-rotor </a:t>
            </a:r>
            <a:r>
              <a:rPr lang="en-US" sz="1200" dirty="0" err="1" smtClean="0"/>
              <a:t>sUAS</a:t>
            </a:r>
            <a:r>
              <a:rPr lang="en-US" sz="1200" dirty="0" smtClean="0"/>
              <a:t> hovering close to ground</a:t>
            </a:r>
            <a:endParaRPr 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71"/>
          <a:stretch/>
        </p:blipFill>
        <p:spPr>
          <a:xfrm>
            <a:off x="7416732" y="827927"/>
            <a:ext cx="2946431" cy="19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2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Problem Statement and Objectives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306286"/>
            <a:ext cx="9692640" cy="4873851"/>
          </a:xfrm>
        </p:spPr>
        <p:txBody>
          <a:bodyPr>
            <a:normAutofit/>
          </a:bodyPr>
          <a:lstStyle/>
          <a:p>
            <a:r>
              <a:rPr lang="en-US" altLang="en-US" sz="3200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r>
              <a:rPr lang="en-US" altLang="en-US" sz="32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Determine the impact of Ground Effect </a:t>
            </a:r>
            <a:r>
              <a:rPr lang="en-US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times for </a:t>
            </a:r>
            <a:r>
              <a:rPr lang="en-US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multi-rotor 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VTOL </a:t>
            </a:r>
            <a:r>
              <a:rPr lang="en-US" altLang="en-US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sUAS</a:t>
            </a:r>
            <a:endParaRPr lang="en-US" sz="3200" dirty="0" smtClean="0"/>
          </a:p>
          <a:p>
            <a:r>
              <a:rPr lang="en-US" sz="3200" dirty="0" smtClean="0"/>
              <a:t>Objectives</a:t>
            </a:r>
          </a:p>
          <a:p>
            <a:pPr lvl="1"/>
            <a:r>
              <a:rPr lang="en-US" sz="3000" dirty="0" smtClean="0"/>
              <a:t>Phase I</a:t>
            </a:r>
          </a:p>
          <a:p>
            <a:pPr lvl="2"/>
            <a:r>
              <a:rPr lang="en-US" altLang="en-US" sz="26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Characterize </a:t>
            </a:r>
            <a:r>
              <a:rPr lang="en-US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Ground Effect for </a:t>
            </a:r>
            <a:r>
              <a:rPr lang="en-US" altLang="en-US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sUAS</a:t>
            </a:r>
            <a:r>
              <a:rPr lang="en-US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class </a:t>
            </a:r>
            <a:r>
              <a:rPr lang="en-US" altLang="en-US" sz="26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propeller</a:t>
            </a:r>
            <a:endParaRPr lang="en-US" sz="2600" dirty="0" smtClean="0"/>
          </a:p>
          <a:p>
            <a:pPr lvl="1"/>
            <a:r>
              <a:rPr lang="en-US" sz="3000" dirty="0" smtClean="0"/>
              <a:t>Phase II</a:t>
            </a:r>
          </a:p>
          <a:p>
            <a:pPr lvl="2"/>
            <a:r>
              <a:rPr lang="en-US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time prediction model for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sUAS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hovering </a:t>
            </a:r>
            <a:r>
              <a:rPr lang="en-US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IGE</a:t>
            </a:r>
            <a:endParaRPr lang="en-US" sz="2600" dirty="0" smtClean="0"/>
          </a:p>
          <a:p>
            <a:pPr lvl="1"/>
            <a:r>
              <a:rPr lang="en-US" sz="3000" dirty="0" smtClean="0"/>
              <a:t>Phase III</a:t>
            </a:r>
          </a:p>
          <a:p>
            <a:pPr lvl="2"/>
            <a:r>
              <a:rPr lang="en-US" altLang="en-US" sz="26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Experimentally </a:t>
            </a:r>
            <a:r>
              <a:rPr lang="en-US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validate flight time prediction model for </a:t>
            </a:r>
            <a:r>
              <a:rPr lang="en-US" altLang="en-US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sUAS</a:t>
            </a:r>
            <a:r>
              <a:rPr lang="en-US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hovering IGE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Gina M. Eberhart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4C552C1-A405-4842-9DC9-9A9E0CD7FA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216062"/>
            <a:ext cx="9692640" cy="1325562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Key Findings From Literature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390650"/>
            <a:ext cx="8595360" cy="478948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Unmanned Aircraft Systems</a:t>
            </a:r>
          </a:p>
          <a:p>
            <a:pPr lvl="1">
              <a:spcBef>
                <a:spcPts val="600"/>
              </a:spcBef>
            </a:pP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Fixed-wing</a:t>
            </a:r>
            <a:endParaRPr lang="en-US" altLang="en-US" sz="2800" dirty="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</a:pP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Multi-rotor</a:t>
            </a:r>
            <a:endParaRPr lang="en-US" altLang="en-US" sz="2800" dirty="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Small UAS</a:t>
            </a:r>
          </a:p>
          <a:p>
            <a:pPr>
              <a:spcBef>
                <a:spcPts val="600"/>
              </a:spcBef>
            </a:pP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Rotor-Craft Aerodynamics</a:t>
            </a:r>
          </a:p>
          <a:p>
            <a:pPr lvl="1">
              <a:spcBef>
                <a:spcPts val="600"/>
              </a:spcBef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Momentum Theory</a:t>
            </a:r>
          </a:p>
          <a:p>
            <a:pPr lvl="1">
              <a:spcBef>
                <a:spcPts val="600"/>
              </a:spcBef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Blade Element Theory</a:t>
            </a:r>
          </a:p>
          <a:p>
            <a:pPr lvl="1">
              <a:spcBef>
                <a:spcPts val="600"/>
              </a:spcBef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Direction Control</a:t>
            </a:r>
          </a:p>
          <a:p>
            <a:pPr lvl="1">
              <a:spcBef>
                <a:spcPts val="600"/>
              </a:spcBef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Turbulence </a:t>
            </a:r>
            <a:endParaRPr lang="en-US" altLang="en-US" sz="3200" dirty="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76" y="1197929"/>
            <a:ext cx="3017150" cy="2165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76" y="3822464"/>
            <a:ext cx="2995203" cy="2247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Gina M. Eberhart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4C552C1-A405-4842-9DC9-9A9E0CD7FA18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97827" y="3363523"/>
            <a:ext cx="367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Fixed-wing aircraft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04323" y="6099730"/>
            <a:ext cx="367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Multi-rotor aircraft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19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216062"/>
            <a:ext cx="9692640" cy="1325562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Key Findings From Literature</a:t>
            </a:r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390650"/>
                <a:ext cx="4737712" cy="478948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Betz 1937</a:t>
                </a:r>
              </a:p>
              <a:p>
                <a:pPr lvl="1"/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</a:t>
                </a:r>
                <a:r>
                  <a:rPr lang="en-US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constant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thrust reduced </a:t>
                </a:r>
                <a:r>
                  <a:rPr lang="en-US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IGE</a:t>
                </a:r>
              </a:p>
              <a:p>
                <a:pPr lvl="1"/>
                <a:r>
                  <a:rPr lang="en-US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Thrust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ratio (TIGE/TOGE</a:t>
                </a:r>
                <a:r>
                  <a:rPr lang="en-US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r>
                  <a:rPr lang="en-US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Height ratio (z/R)</a:t>
                </a:r>
                <a:endParaRPr 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Knight 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1941</a:t>
                </a:r>
              </a:p>
              <a:p>
                <a:pPr lvl="1"/>
                <a:r>
                  <a:rPr lang="en-US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Thrust for three-bladed, flat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helicopter rotor </a:t>
                </a:r>
                <a:r>
                  <a:rPr lang="en-US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increased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exponentially </a:t>
                </a:r>
                <a:r>
                  <a:rPr lang="en-US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IGE</a:t>
                </a:r>
              </a:p>
              <a:p>
                <a:pPr lvl="1"/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diameter</a:t>
                </a:r>
              </a:p>
              <a:p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Cheeseman 1955</a:t>
                </a:r>
              </a:p>
              <a:p>
                <a:pPr lvl="1"/>
                <a:r>
                  <a:rPr lang="en-US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Diminishing impact with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forward </a:t>
                </a:r>
                <a:r>
                  <a:rPr lang="en-US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flight</a:t>
                </a:r>
              </a:p>
              <a:p>
                <a:pPr lvl="1"/>
                <a:r>
                  <a:rPr lang="en-US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Empirical definition for thrust ratio</a:t>
                </a:r>
                <a:endParaRPr 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𝐼𝐺𝐸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𝑂𝐺𝐸</m:t>
                              </m:r>
                            </m:sub>
                          </m:sSub>
                        </m:den>
                      </m:f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390650"/>
                <a:ext cx="4737712" cy="4789488"/>
              </a:xfrm>
              <a:blipFill rotWithShape="0">
                <a:blip r:embed="rId2"/>
                <a:stretch>
                  <a:fillRect l="-901" t="-2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192" y="1390650"/>
            <a:ext cx="4999466" cy="3750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Gina M. Eberhart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4C552C1-A405-4842-9DC9-9A9E0CD7FA18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70887" y="5141167"/>
            <a:ext cx="367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Thrust Curves from Literature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8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216062"/>
            <a:ext cx="9692640" cy="1325562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Key Findings From Literature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3" y="1390650"/>
            <a:ext cx="4208052" cy="4789488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Curtis 1984</a:t>
            </a:r>
          </a:p>
          <a:p>
            <a:pPr lvl="1">
              <a:spcBef>
                <a:spcPts val="0"/>
              </a:spcBef>
              <a:defRPr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Diminishing impact of GE with forward flight</a:t>
            </a:r>
          </a:p>
          <a:p>
            <a:pPr>
              <a:spcBef>
                <a:spcPts val="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1993</a:t>
            </a:r>
          </a:p>
          <a:p>
            <a:pPr lvl="1">
              <a:spcBef>
                <a:spcPts val="0"/>
              </a:spcBef>
              <a:defRPr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xponential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thrust curve for helicopter blade using free wake analysis method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Kushleyev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2013 and Powers 2013</a:t>
            </a:r>
          </a:p>
          <a:p>
            <a:pPr lvl="1">
              <a:defRPr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Multi-rotor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sUAS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RPM required to maintain hover </a:t>
            </a:r>
            <a:r>
              <a:rPr 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IGE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</a:t>
            </a:r>
          </a:p>
          <a:p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774" y="4117936"/>
            <a:ext cx="4768496" cy="228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352" y="1109500"/>
            <a:ext cx="3615339" cy="25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Gina M. Eberhart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4C552C1-A405-4842-9DC9-9A9E0CD7FA18}" type="slidenum">
              <a:rPr lang="en-US" smtClean="0"/>
              <a:t>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30004" y="6383501"/>
            <a:ext cx="6420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Rotor wake IGE hover, transition, forward flight</a:t>
            </a:r>
          </a:p>
          <a:p>
            <a:pPr algn="ctr"/>
            <a:r>
              <a:rPr lang="en-US" sz="1100" dirty="0"/>
              <a:t>(Leishman 2000)</a:t>
            </a:r>
          </a:p>
          <a:p>
            <a:pPr algn="ctr"/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462464" y="3657250"/>
            <a:ext cx="41551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Ground and Ceiling Effect for multi-rotor </a:t>
            </a:r>
            <a:r>
              <a:rPr lang="en-US" sz="1400" dirty="0" err="1" smtClean="0"/>
              <a:t>sUAS</a:t>
            </a:r>
            <a:endParaRPr lang="en-US" sz="1400" dirty="0" smtClean="0"/>
          </a:p>
          <a:p>
            <a:pPr algn="ctr"/>
            <a:r>
              <a:rPr lang="en-US" sz="1100" dirty="0" smtClean="0"/>
              <a:t>(</a:t>
            </a:r>
            <a:r>
              <a:rPr lang="en-US" sz="1100" dirty="0" err="1" smtClean="0"/>
              <a:t>Kushleyev</a:t>
            </a:r>
            <a:r>
              <a:rPr lang="en-US" sz="1100" dirty="0" smtClean="0"/>
              <a:t> 2013)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2723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216062"/>
            <a:ext cx="9692640" cy="1325562"/>
          </a:xfrm>
        </p:spPr>
        <p:txBody>
          <a:bodyPr/>
          <a:lstStyle/>
          <a:p>
            <a:r>
              <a:rPr lang="en-US" dirty="0"/>
              <a:t>What Does GE Look Like In Flight?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Gina M. Eberhart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4C552C1-A405-4842-9DC9-9A9E0CD7FA18}" type="slidenum">
              <a:rPr lang="en-US" smtClean="0"/>
              <a:t>7</a:t>
            </a:fld>
            <a:endParaRPr lang="en-US"/>
          </a:p>
        </p:txBody>
      </p:sp>
      <p:pic>
        <p:nvPicPr>
          <p:cNvPr id="6" name="Ground Effect Visualiza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1348" y="1125826"/>
            <a:ext cx="8978900" cy="5046374"/>
          </a:xfrm>
        </p:spPr>
      </p:pic>
    </p:spTree>
    <p:extLst>
      <p:ext uri="{BB962C8B-B14F-4D97-AF65-F5344CB8AC3E}">
        <p14:creationId xmlns:p14="http://schemas.microsoft.com/office/powerpoint/2010/main" val="127019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216062"/>
            <a:ext cx="9692640" cy="1325562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Methodology: Phase I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531" y="1109500"/>
            <a:ext cx="9103971" cy="515944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Objective: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Characterize Ground Effect for </a:t>
            </a:r>
            <a:r>
              <a:rPr lang="en-US" alt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sUAS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class propeller</a:t>
            </a:r>
          </a:p>
          <a:p>
            <a:pPr>
              <a:spcBef>
                <a:spcPts val="600"/>
              </a:spcBef>
            </a:pP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Hardware: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11 x 7 in </a:t>
            </a:r>
            <a:r>
              <a:rPr lang="en-US" alt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sUAS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propeller</a:t>
            </a:r>
            <a:endParaRPr lang="en-US" altLang="en-US" sz="2000" dirty="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Motor 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and Motor Controller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Optical Encoder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Load 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Cell and 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Signal Conditioner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8 Pitot Tubes and Pressure Transducers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Data Acquisition System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4 x 8 ft. Particle Board 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Wall</a:t>
            </a:r>
          </a:p>
          <a:p>
            <a:pPr>
              <a:spcBef>
                <a:spcPts val="600"/>
              </a:spcBef>
            </a:pP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Testing Parameters: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Constant power to test 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stand 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throughout 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each test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Tests conducted for power settings 40-70% 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Ground 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plane moved to each of 11 distances 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Each distance sampled 3 times at random intervals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Turbulence intensity measured by pitot tubes</a:t>
            </a:r>
          </a:p>
          <a:p>
            <a:pPr lvl="1">
              <a:spcBef>
                <a:spcPts val="0"/>
              </a:spcBef>
            </a:pPr>
            <a:endParaRPr lang="en-US" altLang="en-US" sz="1800" dirty="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1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716" y="1985319"/>
            <a:ext cx="4287796" cy="3215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Gina M. Eberhart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4C552C1-A405-4842-9DC9-9A9E0CD7FA18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07474" y="5275745"/>
            <a:ext cx="2948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Thrust test </a:t>
            </a:r>
            <a:r>
              <a:rPr lang="en-US" sz="1400" dirty="0"/>
              <a:t>r</a:t>
            </a:r>
            <a:r>
              <a:rPr lang="en-US" sz="1400" dirty="0" smtClean="0"/>
              <a:t>ig </a:t>
            </a:r>
            <a:r>
              <a:rPr lang="en-US" sz="1400" dirty="0"/>
              <a:t>i</a:t>
            </a:r>
            <a:r>
              <a:rPr lang="en-US" sz="1400" dirty="0" smtClean="0"/>
              <a:t>nstrumentation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5104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216062"/>
            <a:ext cx="9692640" cy="1325562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Methodology: Phase II</a:t>
            </a:r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390650"/>
                <a:ext cx="5097740" cy="5159440"/>
              </a:xfrm>
            </p:spPr>
            <p:txBody>
              <a:bodyPr>
                <a:noAutofit/>
              </a:bodyPr>
              <a:lstStyle/>
              <a:p>
                <a:r>
                  <a:rPr lang="en-US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Objective: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Develop flight time prediction model for </a:t>
                </a:r>
                <a:r>
                  <a:rPr lang="en-US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sUAS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hovering IGE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Hardware Parameters:</a:t>
                </a:r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3D Robotics IRIS assumed </a:t>
                </a:r>
              </a:p>
              <a:p>
                <a:pPr lvl="1"/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3-Cell 8C 5100 </a:t>
                </a:r>
                <a:r>
                  <a:rPr lang="en-US" sz="18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mAh</a:t>
                </a: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Lithium-Polymer Battery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Development:</a:t>
                </a:r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Height modeled as step input</a:t>
                </a:r>
              </a:p>
              <a:p>
                <a:pPr lvl="1"/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Thrust </a:t>
                </a:r>
                <a:r>
                  <a:rPr 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during hover </a:t>
                </a: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equal to weight of vehicle</a:t>
                </a:r>
              </a:p>
              <a:p>
                <a:pPr lvl="1"/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</a:t>
                </a:r>
                <a:r>
                  <a:rPr 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during hover </a:t>
                </a: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known height ratio from Phase I data</a:t>
                </a:r>
              </a:p>
              <a:p>
                <a:pPr lvl="1"/>
                <a:r>
                  <a:rPr 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Flight time in minutes</a:t>
                </a:r>
              </a:p>
              <a:p>
                <a:pPr lvl="2"/>
                <a:r>
                  <a:rPr 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C= Capacity of battery</a:t>
                </a:r>
              </a:p>
              <a:p>
                <a:pPr lvl="2"/>
                <a:r>
                  <a:rPr 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baseline="-25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Current draw at desired power setting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𝐹𝑙𝑖𝑔h𝑡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∗60 </m:t>
                      </m:r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en-US" sz="1400" dirty="0"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390650"/>
                <a:ext cx="5097740" cy="5159440"/>
              </a:xfrm>
              <a:blipFill rotWithShape="0">
                <a:blip r:embed="rId2"/>
                <a:stretch>
                  <a:fillRect l="-837" t="-1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Gina M. Eberhart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4C552C1-A405-4842-9DC9-9A9E0CD7FA18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Image result for 3dr iris hove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654" y="2156769"/>
            <a:ext cx="4518771" cy="259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28196" y="4753764"/>
            <a:ext cx="54616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3D Robotics IRIS at hover</a:t>
            </a:r>
          </a:p>
          <a:p>
            <a:pPr algn="ctr"/>
            <a:r>
              <a:rPr lang="en-US" sz="1100" dirty="0" smtClean="0"/>
              <a:t>(https</a:t>
            </a:r>
            <a:r>
              <a:rPr lang="en-US" sz="1100" dirty="0"/>
              <a:t>://www.dronomag.com/15-best-drones-for-aerial-photography-2</a:t>
            </a:r>
            <a:r>
              <a:rPr lang="en-US" sz="1100" dirty="0" smtClean="0"/>
              <a:t>/)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8891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2211</TotalTime>
  <Words>920</Words>
  <Application>Microsoft Office PowerPoint</Application>
  <PresentationFormat>Widescreen</PresentationFormat>
  <Paragraphs>197</Paragraphs>
  <Slides>19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ＭＳ Ｐゴシック</vt:lpstr>
      <vt:lpstr>Arial</vt:lpstr>
      <vt:lpstr>Calibri</vt:lpstr>
      <vt:lpstr>Cambria Math</vt:lpstr>
      <vt:lpstr>Century Schoolbook</vt:lpstr>
      <vt:lpstr>Times New Roman</vt:lpstr>
      <vt:lpstr>Wingdings 2</vt:lpstr>
      <vt:lpstr>View</vt:lpstr>
      <vt:lpstr>The Impact of Ground Effect on Multi-Rotor VTOL sUAS </vt:lpstr>
      <vt:lpstr>Introduction </vt:lpstr>
      <vt:lpstr>Problem Statement and Objectives </vt:lpstr>
      <vt:lpstr>Key Findings From Literature</vt:lpstr>
      <vt:lpstr>Key Findings From Literature</vt:lpstr>
      <vt:lpstr>Key Findings From Literature</vt:lpstr>
      <vt:lpstr>What Does GE Look Like In Flight?</vt:lpstr>
      <vt:lpstr>Methodology: Phase I</vt:lpstr>
      <vt:lpstr>Methodology: Phase II</vt:lpstr>
      <vt:lpstr>Methodology: Phase III</vt:lpstr>
      <vt:lpstr>Success Criteria</vt:lpstr>
      <vt:lpstr>Expected Deliverables</vt:lpstr>
      <vt:lpstr>Project Timeline</vt:lpstr>
      <vt:lpstr>Thank You,  Questions?</vt:lpstr>
      <vt:lpstr>Addendum: TR vs. HR</vt:lpstr>
      <vt:lpstr>Addendum: Comparison with Literature</vt:lpstr>
      <vt:lpstr>Addendum: Power, Thrust, HR Contour</vt:lpstr>
      <vt:lpstr>Addendum: Additional Images Thrust Rig</vt:lpstr>
      <vt:lpstr>Addendum: Wake Rake</vt:lpstr>
    </vt:vector>
  </TitlesOfParts>
  <Company>Ohio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Eberhart, Gina</dc:creator>
  <cp:lastModifiedBy>Clem, Garrett</cp:lastModifiedBy>
  <cp:revision>67</cp:revision>
  <dcterms:created xsi:type="dcterms:W3CDTF">2017-02-22T16:02:00Z</dcterms:created>
  <dcterms:modified xsi:type="dcterms:W3CDTF">2017-12-15T22:34:14Z</dcterms:modified>
</cp:coreProperties>
</file>